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8"/>
  </p:notesMasterIdLst>
  <p:sldIdLst>
    <p:sldId id="256" r:id="rId2"/>
    <p:sldId id="262" r:id="rId3"/>
    <p:sldId id="258" r:id="rId4"/>
    <p:sldId id="259" r:id="rId5"/>
    <p:sldId id="260" r:id="rId6"/>
    <p:sldId id="270" r:id="rId7"/>
    <p:sldId id="263" r:id="rId8"/>
    <p:sldId id="271" r:id="rId9"/>
    <p:sldId id="268" r:id="rId10"/>
    <p:sldId id="272" r:id="rId11"/>
    <p:sldId id="481" r:id="rId12"/>
    <p:sldId id="264" r:id="rId13"/>
    <p:sldId id="482" r:id="rId14"/>
    <p:sldId id="265" r:id="rId15"/>
    <p:sldId id="26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976BE-9708-4C9F-AE82-F427D08DF862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8472D-4840-472C-A8C7-073F00EC4F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e7ad00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e7ad00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53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28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347400" y="2312384"/>
            <a:ext cx="3115200" cy="6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rgbClr val="5C50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1009600" y="2571117"/>
            <a:ext cx="1011600" cy="9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5C50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2347400" y="2926317"/>
            <a:ext cx="3115200" cy="7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8116800" y="2312384"/>
            <a:ext cx="3115200" cy="6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6779200" y="2571100"/>
            <a:ext cx="1011600" cy="9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8116800" y="2926317"/>
            <a:ext cx="3115200" cy="7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/>
          </p:nvPr>
        </p:nvSpPr>
        <p:spPr>
          <a:xfrm>
            <a:off x="2347400" y="4385917"/>
            <a:ext cx="3115200" cy="6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1009600" y="4642051"/>
            <a:ext cx="1011600" cy="9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2347400" y="4999951"/>
            <a:ext cx="3115200" cy="7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8116800" y="4385917"/>
            <a:ext cx="3115200" cy="6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9200" y="4642051"/>
            <a:ext cx="1011600" cy="9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9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8116800" y="4999951"/>
            <a:ext cx="3115200" cy="7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960000" y="684400"/>
            <a:ext cx="10272000" cy="6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963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39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1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70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4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0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1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3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lloyui.com/examples/color-picker/hsv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4AEF8-E90E-4651-8616-BDBA3FCF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419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seminar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4D2B93-D293-4764-B3A6-3944F5443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0847" y="3295516"/>
            <a:ext cx="6569585" cy="999174"/>
          </a:xfrm>
        </p:spPr>
        <p:txBody>
          <a:bodyPr>
            <a:noAutofit/>
          </a:bodyPr>
          <a:lstStyle/>
          <a:p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viên 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ớng dẫn: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Nguyễn Vinh Tiệp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Nhóm sinh viên thực hiện: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63FF16-9D53-467F-90C4-833019F5A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42586" y="4195875"/>
            <a:ext cx="5903651" cy="169889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Lộc Linh   -   19521754</a:t>
            </a:r>
          </a:p>
          <a:p>
            <a:pPr marL="342900" indent="-342900"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Dương Khánh Việt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19522515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Duy Quang  -  19522102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C9E5E-D02D-445A-B40E-F8DE3226691E}"/>
              </a:ext>
            </a:extLst>
          </p:cNvPr>
          <p:cNvSpPr txBox="1"/>
          <p:nvPr/>
        </p:nvSpPr>
        <p:spPr>
          <a:xfrm>
            <a:off x="2894120" y="1247713"/>
            <a:ext cx="842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học : Nhập môn thị giác máy tính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2F237-9DD2-4F4D-AF5A-93B0812DF188}"/>
              </a:ext>
            </a:extLst>
          </p:cNvPr>
          <p:cNvSpPr txBox="1"/>
          <p:nvPr/>
        </p:nvSpPr>
        <p:spPr>
          <a:xfrm>
            <a:off x="1269505" y="2294153"/>
            <a:ext cx="1013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PowerPoint Animation :  Hiệu ứng ảnh động </a:t>
            </a:r>
            <a:r>
              <a:rPr lang="en-US" sz="28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1F0BC89-EAD8-4D06-AB64-C39665AD37EA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895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B5F5-BBDF-4019-9474-39F1D51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69F-973B-44E6-A785-B8E73189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12192000" cy="3685655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Warp Affine Transformation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hép biến</a:t>
            </a:r>
            <a:r>
              <a:rPr lang="vi-VN" dirty="0">
                <a:cs typeface="Arial" panose="020B0604020202020204" pitchFamily="34" charset="0"/>
              </a:rPr>
              <a:t> biển đổi tọa độ điểm đặc trưng của đối tượng thành tập tương ứng với các điểm mới để tạo ra hiệu ứng cho toàn đối tượng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Phép biến đổi Afin (Affine transformation)  T ánh xạ tập P(x, y) sang tập Q(x’, y’):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với a, b, c, d, e, f là các hệ số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Biểu diễn ma trận: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2EEF42-26C0-434D-9CA6-69434934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81" y="2886517"/>
            <a:ext cx="2289312" cy="81006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81C0B7E-C12D-47FB-A263-26FE7F2D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58" y="4350608"/>
            <a:ext cx="4054950" cy="118880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7D2FC7-2347-4D80-82BE-EED914DE843C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0916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908" y="1853754"/>
            <a:ext cx="598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 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nimation: Text1"/>
          <p:cNvSpPr txBox="1"/>
          <p:nvPr/>
        </p:nvSpPr>
        <p:spPr>
          <a:xfrm>
            <a:off x="832377" y="5085136"/>
            <a:ext cx="1933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TỊNH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TIẾN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nimation: Text2"/>
          <p:cNvSpPr txBox="1"/>
          <p:nvPr/>
        </p:nvSpPr>
        <p:spPr>
          <a:xfrm>
            <a:off x="3558031" y="5125466"/>
            <a:ext cx="351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LỆ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nimation: Text3"/>
          <p:cNvSpPr txBox="1"/>
          <p:nvPr/>
        </p:nvSpPr>
        <p:spPr>
          <a:xfrm>
            <a:off x="6269431" y="5130151"/>
            <a:ext cx="234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 DẠNG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nimation: Final">
            <a:extLst>
              <a:ext uri="{FF2B5EF4-FFF2-40B4-BE49-F238E27FC236}">
                <a16:creationId xmlns:a16="http://schemas.microsoft.com/office/drawing/2014/main" id="{38373AB2-176E-4282-B605-720184B7EE92}"/>
              </a:ext>
            </a:extLst>
          </p:cNvPr>
          <p:cNvSpPr txBox="1"/>
          <p:nvPr/>
        </p:nvSpPr>
        <p:spPr>
          <a:xfrm>
            <a:off x="9254309" y="5125466"/>
            <a:ext cx="291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 XOAY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28A02AB-40C1-454C-BEAD-77235AA1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08" y="3341607"/>
            <a:ext cx="2340384" cy="174525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21E04E-F21F-4373-81E9-FBB81F1A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53" y="3346936"/>
            <a:ext cx="2340384" cy="1619219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BA4548-3662-4A2A-851B-4AF64F81B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198" y="3341607"/>
            <a:ext cx="2990850" cy="1476375"/>
          </a:xfrm>
          <a:prstGeom prst="rect">
            <a:avLst/>
          </a:prstGeom>
        </p:spPr>
      </p:pic>
      <p:pic>
        <p:nvPicPr>
          <p:cNvPr id="21" name="Picture 20" descr="A picture containing arrow&#10;&#10;Description automatically generated">
            <a:extLst>
              <a:ext uri="{FF2B5EF4-FFF2-40B4-BE49-F238E27FC236}">
                <a16:creationId xmlns:a16="http://schemas.microsoft.com/office/drawing/2014/main" id="{AE67235A-9C5B-4D0E-A713-7CE4F4150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309" y="3341607"/>
            <a:ext cx="2340384" cy="151876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470D069-85B6-4D70-9A8C-EA56DABA8580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57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EE47-D89A-4E32-A05B-7B9B0576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5D4B5-E51B-4476-98F9-8999E65A3C2A}"/>
              </a:ext>
            </a:extLst>
          </p:cNvPr>
          <p:cNvSpPr txBox="1"/>
          <p:nvPr/>
        </p:nvSpPr>
        <p:spPr>
          <a:xfrm>
            <a:off x="1781195" y="3059668"/>
            <a:ext cx="34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Duy Quang sẽ demo vài hoạt ảnh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71FA63F-22C0-413D-B888-5F9C6E0FFF74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328237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EE47-D89A-4E32-A05B-7B9B0576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5D4B5-E51B-4476-98F9-8999E65A3C2A}"/>
              </a:ext>
            </a:extLst>
          </p:cNvPr>
          <p:cNvSpPr txBox="1"/>
          <p:nvPr/>
        </p:nvSpPr>
        <p:spPr>
          <a:xfrm>
            <a:off x="1781195" y="3059668"/>
            <a:ext cx="34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Duy Quang sẽ demo vài hoạt ảnh </a:t>
            </a:r>
          </a:p>
        </p:txBody>
      </p:sp>
      <p:pic>
        <p:nvPicPr>
          <p:cNvPr id="6" name="Ban 6">
            <a:hlinkClick r:id="" action="ppaction://media"/>
            <a:extLst>
              <a:ext uri="{FF2B5EF4-FFF2-40B4-BE49-F238E27FC236}">
                <a16:creationId xmlns:a16="http://schemas.microsoft.com/office/drawing/2014/main" id="{538E92C7-6338-471F-AECC-67DA24093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49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82D5-7565-4030-ACEB-30A5A63F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2807-25B6-44B2-9635-CCF34935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ợc: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đã tìm hiểu và hoàn thành một số animation trên powerpoint.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chương trình nhanh và dễ sử dụng.</a:t>
            </a: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thực hiện được tất cả các animation trong powerpoint.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có thể không giống y hệt trong powerpoint.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05EF461-D83F-4080-BD90-B294A2E76E84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791774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82D5-7565-4030-ACEB-30A5A63F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2807-25B6-44B2-9635-CCF34935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Định hướng: </a:t>
            </a:r>
          </a:p>
          <a:p>
            <a:r>
              <a:rPr lang="en-US" sz="2400" dirty="0"/>
              <a:t>Cố gắng tìm hiểu và cài đặt được tất cả các animation trong </a:t>
            </a:r>
            <a:r>
              <a:rPr lang="en-US" sz="2400"/>
              <a:t>powerpoint.</a:t>
            </a:r>
          </a:p>
          <a:p>
            <a:r>
              <a:rPr lang="en-US" sz="2400"/>
              <a:t>Tạo thêm transparent animation.</a:t>
            </a:r>
            <a:endParaRPr lang="en-US" sz="2400" dirty="0"/>
          </a:p>
          <a:p>
            <a:r>
              <a:rPr lang="en-US" sz="2400" dirty="0"/>
              <a:t>Thiết kế app tự động chỉnh animations cho các slides mà ng</a:t>
            </a:r>
            <a:r>
              <a:rPr lang="vi-VN" sz="2400" dirty="0"/>
              <a:t>ư</a:t>
            </a:r>
            <a:r>
              <a:rPr lang="en-US" sz="2400" dirty="0"/>
              <a:t>ời dùng đ</a:t>
            </a:r>
            <a:r>
              <a:rPr lang="vi-VN" sz="2400" dirty="0"/>
              <a:t>ư</a:t>
            </a:r>
            <a:r>
              <a:rPr lang="en-US" sz="2400" dirty="0"/>
              <a:t>a vào.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14BAE41-DFCE-4C1D-881D-2274E146609D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25809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43EC-2FBD-46AB-A164-CACE7B36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286" y="958788"/>
            <a:ext cx="10666439" cy="161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THẦY VÀ CÁC BẠN ĐÃ CHÚ Ý LẮNG NGHE</a:t>
            </a:r>
          </a:p>
        </p:txBody>
      </p:sp>
      <p:pic>
        <p:nvPicPr>
          <p:cNvPr id="4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241D7E1C-7C61-456C-9AA5-56E56BB7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3657"/>
            <a:ext cx="2286000" cy="22764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7EA2645-E3F2-4DFC-A93E-5CA74FCD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171" y="3302494"/>
            <a:ext cx="2581113" cy="2822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BEAE1-E86A-4AD8-872D-EF580E688DBA}"/>
              </a:ext>
            </a:extLst>
          </p:cNvPr>
          <p:cNvSpPr txBox="1"/>
          <p:nvPr/>
        </p:nvSpPr>
        <p:spPr>
          <a:xfrm>
            <a:off x="958789" y="2521258"/>
            <a:ext cx="1043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 </a:t>
            </a:r>
            <a:r>
              <a:rPr lang="en-US" sz="2400" dirty="0" err="1"/>
              <a:t>Github</a:t>
            </a:r>
            <a:r>
              <a:rPr lang="en-US" sz="2400" dirty="0"/>
              <a:t>:  </a:t>
            </a:r>
            <a:r>
              <a:rPr lang="en-US" sz="2400" dirty="0">
                <a:solidFill>
                  <a:srgbClr val="00B0F0"/>
                </a:solidFill>
              </a:rPr>
              <a:t>https://github.com/19522515/CS231.L21-Computer-Vision-Project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DB778E7-6827-4BF0-9AE2-CC4290CE7593}"/>
              </a:ext>
            </a:extLst>
          </p:cNvPr>
          <p:cNvSpPr/>
          <p:nvPr/>
        </p:nvSpPr>
        <p:spPr>
          <a:xfrm>
            <a:off x="11327642" y="6141492"/>
            <a:ext cx="864358" cy="716507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165300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910400" y="1413958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960000" y="4514483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6729600" y="4514483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196480" y="1662358"/>
            <a:ext cx="3115200" cy="6140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2"/>
          </p:nvPr>
        </p:nvSpPr>
        <p:spPr>
          <a:xfrm>
            <a:off x="910399" y="1427844"/>
            <a:ext cx="1110799" cy="109691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31"/>
          <p:cNvSpPr txBox="1">
            <a:spLocks noGrp="1"/>
          </p:cNvSpPr>
          <p:nvPr>
            <p:ph type="title" idx="3"/>
          </p:nvPr>
        </p:nvSpPr>
        <p:spPr>
          <a:xfrm>
            <a:off x="7281435" y="1528246"/>
            <a:ext cx="4161882" cy="74811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animation đã làm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 idx="4"/>
          </p:nvPr>
        </p:nvSpPr>
        <p:spPr>
          <a:xfrm>
            <a:off x="942331" y="4642051"/>
            <a:ext cx="1011600" cy="92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6"/>
          </p:nvPr>
        </p:nvSpPr>
        <p:spPr>
          <a:xfrm>
            <a:off x="2196480" y="3212620"/>
            <a:ext cx="3115200" cy="6140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7"/>
          </p:nvPr>
        </p:nvSpPr>
        <p:spPr>
          <a:xfrm>
            <a:off x="910399" y="3057420"/>
            <a:ext cx="1011600" cy="924400"/>
          </a:xfrm>
          <a:prstGeom prst="rect">
            <a:avLst/>
          </a:prstGeom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13"/>
          </p:nvPr>
        </p:nvSpPr>
        <p:spPr>
          <a:xfrm>
            <a:off x="5871822" y="3042207"/>
            <a:ext cx="1011600" cy="92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219;p31">
            <a:extLst>
              <a:ext uri="{FF2B5EF4-FFF2-40B4-BE49-F238E27FC236}">
                <a16:creationId xmlns:a16="http://schemas.microsoft.com/office/drawing/2014/main" id="{9B1CC3A7-F44D-49CD-9B84-F1411A326057}"/>
              </a:ext>
            </a:extLst>
          </p:cNvPr>
          <p:cNvSpPr/>
          <p:nvPr/>
        </p:nvSpPr>
        <p:spPr>
          <a:xfrm>
            <a:off x="910399" y="2964220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219;p31">
            <a:extLst>
              <a:ext uri="{FF2B5EF4-FFF2-40B4-BE49-F238E27FC236}">
                <a16:creationId xmlns:a16="http://schemas.microsoft.com/office/drawing/2014/main" id="{1F18C9DC-88DA-46EE-88B3-DD2FBD94CBD9}"/>
              </a:ext>
            </a:extLst>
          </p:cNvPr>
          <p:cNvSpPr/>
          <p:nvPr/>
        </p:nvSpPr>
        <p:spPr>
          <a:xfrm>
            <a:off x="5827243" y="2947378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19;p31">
            <a:extLst>
              <a:ext uri="{FF2B5EF4-FFF2-40B4-BE49-F238E27FC236}">
                <a16:creationId xmlns:a16="http://schemas.microsoft.com/office/drawing/2014/main" id="{D1436042-CAA8-4D5F-8EF0-347728584AB0}"/>
              </a:ext>
            </a:extLst>
          </p:cNvPr>
          <p:cNvSpPr/>
          <p:nvPr/>
        </p:nvSpPr>
        <p:spPr>
          <a:xfrm>
            <a:off x="910399" y="4548851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219;p31">
            <a:extLst>
              <a:ext uri="{FF2B5EF4-FFF2-40B4-BE49-F238E27FC236}">
                <a16:creationId xmlns:a16="http://schemas.microsoft.com/office/drawing/2014/main" id="{3171C897-BD4B-4DDA-A7E2-2C7FD5C37251}"/>
              </a:ext>
            </a:extLst>
          </p:cNvPr>
          <p:cNvSpPr/>
          <p:nvPr/>
        </p:nvSpPr>
        <p:spPr>
          <a:xfrm>
            <a:off x="5828399" y="1413958"/>
            <a:ext cx="1110800" cy="111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233;p31">
            <a:extLst>
              <a:ext uri="{FF2B5EF4-FFF2-40B4-BE49-F238E27FC236}">
                <a16:creationId xmlns:a16="http://schemas.microsoft.com/office/drawing/2014/main" id="{3BED2C2E-2F26-4A59-BF21-3C5A6BE8012F}"/>
              </a:ext>
            </a:extLst>
          </p:cNvPr>
          <p:cNvSpPr txBox="1">
            <a:spLocks/>
          </p:cNvSpPr>
          <p:nvPr/>
        </p:nvSpPr>
        <p:spPr>
          <a:xfrm>
            <a:off x="5827243" y="1480781"/>
            <a:ext cx="1011600" cy="92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0" i="0" kern="1200" cap="all">
                <a:solidFill>
                  <a:schemeClr val="dk2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Google Shape;225;p31">
            <a:extLst>
              <a:ext uri="{FF2B5EF4-FFF2-40B4-BE49-F238E27FC236}">
                <a16:creationId xmlns:a16="http://schemas.microsoft.com/office/drawing/2014/main" id="{C5491871-15DA-4636-B01A-ADF29CFBFF7C}"/>
              </a:ext>
            </a:extLst>
          </p:cNvPr>
          <p:cNvSpPr txBox="1">
            <a:spLocks/>
          </p:cNvSpPr>
          <p:nvPr/>
        </p:nvSpPr>
        <p:spPr>
          <a:xfrm>
            <a:off x="2195743" y="4797251"/>
            <a:ext cx="5085691" cy="6140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0" i="0" kern="1200" cap="all">
                <a:solidFill>
                  <a:schemeClr val="dk2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luận, Đánh giá</a:t>
            </a:r>
          </a:p>
        </p:txBody>
      </p:sp>
      <p:sp>
        <p:nvSpPr>
          <p:cNvPr id="35" name="Google Shape;225;p31">
            <a:extLst>
              <a:ext uri="{FF2B5EF4-FFF2-40B4-BE49-F238E27FC236}">
                <a16:creationId xmlns:a16="http://schemas.microsoft.com/office/drawing/2014/main" id="{965BA0D9-48D8-4800-AC5B-8D12A646DA03}"/>
              </a:ext>
            </a:extLst>
          </p:cNvPr>
          <p:cNvSpPr txBox="1">
            <a:spLocks/>
          </p:cNvSpPr>
          <p:nvPr/>
        </p:nvSpPr>
        <p:spPr>
          <a:xfrm>
            <a:off x="7176032" y="3190264"/>
            <a:ext cx="3115200" cy="6140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0" i="0" kern="1200" cap="all">
                <a:solidFill>
                  <a:schemeClr val="dk2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FAF8029-4064-4E42-ACF3-42EBEC6D48F2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219-39EC-4FDC-AA78-EAB4BDDC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đề tài</a:t>
            </a:r>
          </a:p>
        </p:txBody>
      </p:sp>
      <p:pic>
        <p:nvPicPr>
          <p:cNvPr id="1026" name="Picture 2" descr="https://cms-assets.tutsplus.com/uploads/users/52/posts/27552/image/powerpoint-fade.jpg">
            <a:extLst>
              <a:ext uri="{FF2B5EF4-FFF2-40B4-BE49-F238E27FC236}">
                <a16:creationId xmlns:a16="http://schemas.microsoft.com/office/drawing/2014/main" id="{E7FE31D7-170B-4082-98E0-E4A4B5F0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02" y="1580226"/>
            <a:ext cx="8774098" cy="45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7C8FD0-643C-49FD-8F60-56BA166F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0" y="2915559"/>
            <a:ext cx="3190179" cy="1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04168E0-4193-4B48-BCAD-A12AB8228A4A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811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1E1A03F-40D7-40EE-B08C-7521362DC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0084" y="2349268"/>
            <a:ext cx="2766138" cy="678017"/>
          </a:xfrm>
        </p:spPr>
        <p:txBody>
          <a:bodyPr/>
          <a:lstStyle/>
          <a:p>
            <a:r>
              <a:rPr lang="en-US" dirty="0"/>
              <a:t>		Random Bars</a:t>
            </a:r>
          </a:p>
        </p:txBody>
      </p:sp>
      <p:pic>
        <p:nvPicPr>
          <p:cNvPr id="2050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D5E59FB7-0C21-4101-9843-AC2012A7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4" y="208486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22A83B43-25E6-471E-948A-BC3C4424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208486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BE0F6AB1-175E-4711-85D3-8AF83964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525" y="208486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80AE6FFB-D5F4-4337-8E09-0DF9AD5D0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3" y="3191769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5B5993D3-5989-40DE-8D38-20A20758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3191769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6A30274F-49A1-433B-9F90-A22DC846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524" y="3191769"/>
            <a:ext cx="3233941" cy="19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4">
            <a:extLst>
              <a:ext uri="{FF2B5EF4-FFF2-40B4-BE49-F238E27FC236}">
                <a16:creationId xmlns:a16="http://schemas.microsoft.com/office/drawing/2014/main" id="{251BCBF5-BEA8-4B9C-916C-1BBA9B600D04}"/>
              </a:ext>
            </a:extLst>
          </p:cNvPr>
          <p:cNvSpPr txBox="1">
            <a:spLocks/>
          </p:cNvSpPr>
          <p:nvPr/>
        </p:nvSpPr>
        <p:spPr>
          <a:xfrm>
            <a:off x="564344" y="5332551"/>
            <a:ext cx="2766138" cy="67801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Bounce</a:t>
            </a: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E4488ED4-E0D4-4F3D-9E6B-9C49F23AF049}"/>
              </a:ext>
            </a:extLst>
          </p:cNvPr>
          <p:cNvSpPr txBox="1">
            <a:spLocks/>
          </p:cNvSpPr>
          <p:nvPr/>
        </p:nvSpPr>
        <p:spPr>
          <a:xfrm>
            <a:off x="4620084" y="5332551"/>
            <a:ext cx="2766138" cy="67801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     Grow &amp; Turn</a:t>
            </a:r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A6FAB5BA-6761-4B1A-8366-F732A74C6215}"/>
              </a:ext>
            </a:extLst>
          </p:cNvPr>
          <p:cNvSpPr txBox="1">
            <a:spLocks/>
          </p:cNvSpPr>
          <p:nvPr/>
        </p:nvSpPr>
        <p:spPr>
          <a:xfrm>
            <a:off x="8949425" y="2349268"/>
            <a:ext cx="2766138" cy="67801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Wheel</a:t>
            </a:r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6D9C2707-02D1-43C5-8D3B-5F732753995C}"/>
              </a:ext>
            </a:extLst>
          </p:cNvPr>
          <p:cNvSpPr txBox="1">
            <a:spLocks/>
          </p:cNvSpPr>
          <p:nvPr/>
        </p:nvSpPr>
        <p:spPr>
          <a:xfrm>
            <a:off x="722787" y="2349268"/>
            <a:ext cx="2766138" cy="67801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Fly in</a:t>
            </a:r>
          </a:p>
        </p:txBody>
      </p:sp>
      <p:sp>
        <p:nvSpPr>
          <p:cNvPr id="27" name="Subtitle 4">
            <a:extLst>
              <a:ext uri="{FF2B5EF4-FFF2-40B4-BE49-F238E27FC236}">
                <a16:creationId xmlns:a16="http://schemas.microsoft.com/office/drawing/2014/main" id="{E943DF60-CDC2-4593-A26D-1D9D5C7B46E0}"/>
              </a:ext>
            </a:extLst>
          </p:cNvPr>
          <p:cNvSpPr txBox="1">
            <a:spLocks/>
          </p:cNvSpPr>
          <p:nvPr/>
        </p:nvSpPr>
        <p:spPr>
          <a:xfrm>
            <a:off x="8943391" y="5168067"/>
            <a:ext cx="2766138" cy="67801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Zoom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98F80B3-DE56-4887-8D06-943A49D8E1AB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78380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9889-AF3A-4386-A180-ED6A4652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Các animation đã làm</a:t>
            </a:r>
          </a:p>
        </p:txBody>
      </p:sp>
      <p:pic>
        <p:nvPicPr>
          <p:cNvPr id="4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4C34A3E3-0B3F-4651-A423-86EB37C7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277" y="3394020"/>
            <a:ext cx="2342362" cy="11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1A20DC-6271-40AD-8B16-D88500E4B5EF}"/>
              </a:ext>
            </a:extLst>
          </p:cNvPr>
          <p:cNvSpPr/>
          <p:nvPr/>
        </p:nvSpPr>
        <p:spPr>
          <a:xfrm>
            <a:off x="6320854" y="3959415"/>
            <a:ext cx="251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5. Wheel</a:t>
            </a:r>
          </a:p>
        </p:txBody>
      </p:sp>
      <p:pic>
        <p:nvPicPr>
          <p:cNvPr id="8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AE688EA3-E2FF-4FB9-85CE-681905995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86" y="3429000"/>
            <a:ext cx="2342362" cy="11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F4CC53-DF7A-4D73-8564-E8C768776681}"/>
              </a:ext>
            </a:extLst>
          </p:cNvPr>
          <p:cNvSpPr/>
          <p:nvPr/>
        </p:nvSpPr>
        <p:spPr>
          <a:xfrm>
            <a:off x="613984" y="5230185"/>
            <a:ext cx="251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3. Bounce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21983-2038-4C44-9212-2D88B289EC9E}"/>
              </a:ext>
            </a:extLst>
          </p:cNvPr>
          <p:cNvSpPr/>
          <p:nvPr/>
        </p:nvSpPr>
        <p:spPr>
          <a:xfrm>
            <a:off x="6320854" y="2410452"/>
            <a:ext cx="251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4. Swivel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521B51-527E-4218-B554-A13A50509EEF}"/>
              </a:ext>
            </a:extLst>
          </p:cNvPr>
          <p:cNvSpPr/>
          <p:nvPr/>
        </p:nvSpPr>
        <p:spPr>
          <a:xfrm>
            <a:off x="605969" y="3959415"/>
            <a:ext cx="251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2. Swipe (4 chức năng)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3C479-DC08-4CEE-A521-DF3841CBF9D8}"/>
              </a:ext>
            </a:extLst>
          </p:cNvPr>
          <p:cNvSpPr/>
          <p:nvPr/>
        </p:nvSpPr>
        <p:spPr>
          <a:xfrm>
            <a:off x="613984" y="2413730"/>
            <a:ext cx="251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1. Spin</a:t>
            </a:r>
          </a:p>
        </p:txBody>
      </p:sp>
      <p:pic>
        <p:nvPicPr>
          <p:cNvPr id="15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25573EB3-79FD-4C0B-91E9-C547AD84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86" y="4928118"/>
            <a:ext cx="2342362" cy="11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B25A1118-A63F-40A1-A05D-560F491F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277" y="2035149"/>
            <a:ext cx="2342362" cy="11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C691CCF0-A1B4-4853-B051-F8F150EC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85" y="2032436"/>
            <a:ext cx="2342362" cy="11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896AC45-0EF9-4CAF-81F1-E1CD5B0D1BD3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66322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8984FC-E975-4738-BC3C-2FDE82BD6369}"/>
              </a:ext>
            </a:extLst>
          </p:cNvPr>
          <p:cNvCxnSpPr>
            <a:cxnSpLocks/>
          </p:cNvCxnSpPr>
          <p:nvPr/>
        </p:nvCxnSpPr>
        <p:spPr>
          <a:xfrm>
            <a:off x="1450059" y="3778286"/>
            <a:ext cx="0" cy="2036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BEB94F-CFDC-4DC6-A381-E763BBFD7A42}"/>
              </a:ext>
            </a:extLst>
          </p:cNvPr>
          <p:cNvCxnSpPr>
            <a:cxnSpLocks/>
          </p:cNvCxnSpPr>
          <p:nvPr/>
        </p:nvCxnSpPr>
        <p:spPr>
          <a:xfrm flipH="1">
            <a:off x="4622607" y="5004329"/>
            <a:ext cx="9666" cy="56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B0B5F5-BBDF-4019-9474-39F1D51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69F-973B-44E6-A785-B8E73189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12192000" cy="3685655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Thuật toán chung 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53609E-6CDD-43A4-9D6F-248D7A79423E}"/>
              </a:ext>
            </a:extLst>
          </p:cNvPr>
          <p:cNvSpPr/>
          <p:nvPr/>
        </p:nvSpPr>
        <p:spPr>
          <a:xfrm>
            <a:off x="3862315" y="1915225"/>
            <a:ext cx="1501255" cy="48651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Bắt đầu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FE21D04-E28E-4B98-AE63-A3C423729DAD}"/>
              </a:ext>
            </a:extLst>
          </p:cNvPr>
          <p:cNvSpPr/>
          <p:nvPr/>
        </p:nvSpPr>
        <p:spPr>
          <a:xfrm>
            <a:off x="3576279" y="2690333"/>
            <a:ext cx="2092657" cy="42531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Đọc ảnh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2C03A378-3D72-4335-ABCF-8CF1ECA091B0}"/>
              </a:ext>
            </a:extLst>
          </p:cNvPr>
          <p:cNvSpPr/>
          <p:nvPr/>
        </p:nvSpPr>
        <p:spPr>
          <a:xfrm>
            <a:off x="3206650" y="3418929"/>
            <a:ext cx="2831914" cy="738941"/>
          </a:xfrm>
          <a:prstGeom prst="diamond">
            <a:avLst/>
          </a:prstGeom>
          <a:solidFill>
            <a:srgbClr val="FF92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Hết animation?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EEC51-2EDE-47DF-A96C-74B1A26B3EF7}"/>
              </a:ext>
            </a:extLst>
          </p:cNvPr>
          <p:cNvSpPr/>
          <p:nvPr/>
        </p:nvSpPr>
        <p:spPr>
          <a:xfrm>
            <a:off x="3282285" y="4451222"/>
            <a:ext cx="2661313" cy="7389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Xử </a:t>
            </a:r>
            <a:r>
              <a:rPr lang="en-US"/>
              <a:t>lý ảnh</a:t>
            </a:r>
            <a:endParaRPr lang="en-US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8EEE447-E2A9-4E23-B609-1C54410E9D40}"/>
              </a:ext>
            </a:extLst>
          </p:cNvPr>
          <p:cNvSpPr/>
          <p:nvPr/>
        </p:nvSpPr>
        <p:spPr>
          <a:xfrm>
            <a:off x="3421036" y="5565099"/>
            <a:ext cx="2403142" cy="51407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Xuất ảnh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056BEF-7461-437F-9BEA-968A56D7C285}"/>
              </a:ext>
            </a:extLst>
          </p:cNvPr>
          <p:cNvSpPr/>
          <p:nvPr/>
        </p:nvSpPr>
        <p:spPr>
          <a:xfrm>
            <a:off x="6643615" y="3545142"/>
            <a:ext cx="1771937" cy="486514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Kết thúc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E20FF9-913A-4685-B011-2F4731269900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612943" y="2401739"/>
            <a:ext cx="9665" cy="28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43024-3AE3-49D9-8C70-7F15DF78EF48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612942" y="3115644"/>
            <a:ext cx="9666" cy="32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3EC8BF-E132-4815-9744-E89BB2CCF9D3}"/>
              </a:ext>
            </a:extLst>
          </p:cNvPr>
          <p:cNvCxnSpPr>
            <a:cxnSpLocks/>
          </p:cNvCxnSpPr>
          <p:nvPr/>
        </p:nvCxnSpPr>
        <p:spPr>
          <a:xfrm flipH="1">
            <a:off x="4622607" y="4141057"/>
            <a:ext cx="9666" cy="32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89E17-28A9-4ED1-A067-0C273B278D08}"/>
              </a:ext>
            </a:extLst>
          </p:cNvPr>
          <p:cNvCxnSpPr/>
          <p:nvPr/>
        </p:nvCxnSpPr>
        <p:spPr>
          <a:xfrm>
            <a:off x="6038564" y="3788399"/>
            <a:ext cx="605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8666FF-E3A5-4D27-974C-717732451032}"/>
              </a:ext>
            </a:extLst>
          </p:cNvPr>
          <p:cNvCxnSpPr>
            <a:cxnSpLocks/>
          </p:cNvCxnSpPr>
          <p:nvPr/>
        </p:nvCxnSpPr>
        <p:spPr>
          <a:xfrm flipV="1">
            <a:off x="1434713" y="3778286"/>
            <a:ext cx="1811452" cy="1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00B961-4406-4AA5-B192-EAE53093209E}"/>
              </a:ext>
            </a:extLst>
          </p:cNvPr>
          <p:cNvCxnSpPr>
            <a:cxnSpLocks/>
            <a:stCxn id="11" idx="5"/>
          </p:cNvCxnSpPr>
          <p:nvPr/>
        </p:nvCxnSpPr>
        <p:spPr>
          <a:xfrm flipH="1" flipV="1">
            <a:off x="1450059" y="5814639"/>
            <a:ext cx="2035236" cy="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C322C5B-A6CE-42E6-89AF-37DA3CB863F0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8643953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B5F5-BBDF-4019-9474-39F1D51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69F-973B-44E6-A785-B8E73189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12192000" cy="368565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Đối với các animation dạng thoát ra như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Swipe, Split, Shape, Wheel, Random bars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B1: &lt;Chuyển hệ màu của ảnh sang HSV&gt;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B2: Duyệt qua ảnh theo thứ tự nhất định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B3: Duyệt tới đâu thì thực hiện thay đổi ảnh tới đó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giảm V và tăng S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thay thế pixel ảnh bằng màu trắng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B4: Chiếu từng hình sau mỗi lần thực hiện thay đổi</a:t>
            </a:r>
          </a:p>
        </p:txBody>
      </p:sp>
      <p:pic>
        <p:nvPicPr>
          <p:cNvPr id="5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2548C30E-D415-4A59-A972-011CEB88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36" y="2440850"/>
            <a:ext cx="4766770" cy="29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66C6622-0267-4684-8FFC-7A661F0645E1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568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B5F5-BBDF-4019-9474-39F1D51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69F-973B-44E6-A785-B8E73189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82229"/>
            <a:ext cx="9419208" cy="341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Hệ màu HSV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(Hue, Saturation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, Value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Thay đổi màu sắc dễ dàng hơn hệ RGB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Có nhiều thư viện hỗ trợ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Color picker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5A6A4F7-0F31-4D0E-BA77-8D9A0B8892DE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097843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B5F5-BBDF-4019-9474-39F1D51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69F-973B-44E6-A785-B8E73189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754"/>
            <a:ext cx="12192000" cy="3685655"/>
          </a:xfrm>
        </p:spPr>
        <p:txBody>
          <a:bodyPr>
            <a:normAutofit lnSpcReduction="10000"/>
          </a:bodyPr>
          <a:lstStyle/>
          <a:p>
            <a:r>
              <a:rPr lang="en-US" sz="2400" noProof="1">
                <a:latin typeface="Arial" panose="020B0604020202020204" pitchFamily="34" charset="0"/>
                <a:cs typeface="Arial" panose="020B0604020202020204" pitchFamily="34" charset="0"/>
              </a:rPr>
              <a:t>Đối với các animation có thể thay đổi hình dạng ảnh hay vị trí ảnh như </a:t>
            </a:r>
            <a:r>
              <a:rPr lang="en-US" sz="2400" b="1" noProof="1">
                <a:latin typeface="Arial" panose="020B0604020202020204" pitchFamily="34" charset="0"/>
                <a:cs typeface="Arial" panose="020B0604020202020204" pitchFamily="34" charset="0"/>
              </a:rPr>
              <a:t>Fly in, Swivel, Bounce</a:t>
            </a:r>
            <a:r>
              <a:rPr lang="en-US" sz="2400" noProof="1">
                <a:latin typeface="Arial" panose="020B0604020202020204" pitchFamily="34" charset="0"/>
                <a:cs typeface="Arial" panose="020B0604020202020204" pitchFamily="34" charset="0"/>
              </a:rPr>
              <a:t>, …: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B1: Chạy vòng lặp với số lần hữu hạn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B2: Mỗi lần lặp thì thực hiện thay đổi ảnh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	- tăng giảm kích thước ảnh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	- thay đổi vị trí ảnh so với khung hình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	- sử dụng affine transformation</a:t>
            </a:r>
          </a:p>
          <a:p>
            <a:pPr marL="0" indent="0">
              <a:buNone/>
            </a:pPr>
            <a:r>
              <a:rPr lang="en-US" noProof="1">
                <a:latin typeface="Arial" panose="020B0604020202020204" pitchFamily="34" charset="0"/>
                <a:cs typeface="Arial" panose="020B0604020202020204" pitchFamily="34" charset="0"/>
              </a:rPr>
              <a:t>B3: Chiếu từng hình sau mỗi lần thực hiện thay đổi</a:t>
            </a:r>
          </a:p>
        </p:txBody>
      </p:sp>
      <p:pic>
        <p:nvPicPr>
          <p:cNvPr id="5" name="Picture 2" descr="https://www.ishn.com/ext/resources/900x550/airplane-plane-flight-900.jpg?1583412590">
            <a:extLst>
              <a:ext uri="{FF2B5EF4-FFF2-40B4-BE49-F238E27FC236}">
                <a16:creationId xmlns:a16="http://schemas.microsoft.com/office/drawing/2014/main" id="{2548C30E-D415-4A59-A972-011CEB88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14" y="2626382"/>
            <a:ext cx="4766770" cy="29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1069258-B0CB-4C71-A835-A91E34F0C0B1}"/>
              </a:ext>
            </a:extLst>
          </p:cNvPr>
          <p:cNvSpPr/>
          <p:nvPr/>
        </p:nvSpPr>
        <p:spPr>
          <a:xfrm>
            <a:off x="11464906" y="6141493"/>
            <a:ext cx="727094" cy="713880"/>
          </a:xfrm>
          <a:prstGeom prst="triangle">
            <a:avLst>
              <a:gd name="adj" fmla="val 1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01551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nimations_4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456</TotalTime>
  <Words>718</Words>
  <Application>Microsoft Office PowerPoint</Application>
  <PresentationFormat>Widescreen</PresentationFormat>
  <Paragraphs>111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Times New Roman</vt:lpstr>
      <vt:lpstr>Gallery</vt:lpstr>
      <vt:lpstr>   Báo Cáo seminar </vt:lpstr>
      <vt:lpstr>Giới thiệu</vt:lpstr>
      <vt:lpstr>1. Giới thiệu đề tài</vt:lpstr>
      <vt:lpstr>PowerPoint Presentation</vt:lpstr>
      <vt:lpstr>2. Các animation đã làm</vt:lpstr>
      <vt:lpstr>3. Phương pháp thực hiện</vt:lpstr>
      <vt:lpstr>3. Phương pháp thực hiện</vt:lpstr>
      <vt:lpstr>3. Phương pháp thực hiện</vt:lpstr>
      <vt:lpstr>3. Phương pháp thực hiện</vt:lpstr>
      <vt:lpstr>3. Phương pháp thực hiện</vt:lpstr>
      <vt:lpstr>3. Phương pháp thực hiện</vt:lpstr>
      <vt:lpstr>4. Demo</vt:lpstr>
      <vt:lpstr>4. Demo</vt:lpstr>
      <vt:lpstr>5.Kết luận</vt:lpstr>
      <vt:lpstr>5.Kết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seminar</dc:title>
  <dc:creator>Lê Dương Khánh Việt</dc:creator>
  <cp:lastModifiedBy>Nguyễn Lộc Linh</cp:lastModifiedBy>
  <cp:revision>40</cp:revision>
  <dcterms:created xsi:type="dcterms:W3CDTF">2021-06-19T11:34:31Z</dcterms:created>
  <dcterms:modified xsi:type="dcterms:W3CDTF">2021-06-20T13:48:09Z</dcterms:modified>
</cp:coreProperties>
</file>